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83" r:id="rId2"/>
    <p:sldId id="307" r:id="rId3"/>
    <p:sldId id="284" r:id="rId4"/>
    <p:sldId id="300" r:id="rId5"/>
    <p:sldId id="299" r:id="rId6"/>
    <p:sldId id="298" r:id="rId7"/>
    <p:sldId id="308" r:id="rId8"/>
    <p:sldId id="309" r:id="rId9"/>
    <p:sldId id="285" r:id="rId10"/>
    <p:sldId id="286" r:id="rId11"/>
    <p:sldId id="301" r:id="rId12"/>
    <p:sldId id="302" r:id="rId13"/>
    <p:sldId id="306" r:id="rId14"/>
    <p:sldId id="303" r:id="rId15"/>
    <p:sldId id="304" r:id="rId16"/>
    <p:sldId id="305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CEE"/>
    <a:srgbClr val="0063A9"/>
    <a:srgbClr val="5580BD"/>
    <a:srgbClr val="C7D1E8"/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3"/>
    <p:restoredTop sz="94688"/>
  </p:normalViewPr>
  <p:slideViewPr>
    <p:cSldViewPr snapToGrid="0" snapToObjects="1">
      <p:cViewPr varScale="1">
        <p:scale>
          <a:sx n="109" d="100"/>
          <a:sy n="109" d="100"/>
        </p:scale>
        <p:origin x="8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597D2F9A-4E5C-A049-8AFB-06C7CDF7F6F1}"/>
    <pc:docChg chg="undo custSel modSld">
      <pc:chgData name="함 진아" userId="853515ff651aadf9" providerId="LiveId" clId="{597D2F9A-4E5C-A049-8AFB-06C7CDF7F6F1}" dt="2020-08-14T15:08:46.307" v="37" actId="15"/>
      <pc:docMkLst>
        <pc:docMk/>
      </pc:docMkLst>
      <pc:sldChg chg="modSp">
        <pc:chgData name="함 진아" userId="853515ff651aadf9" providerId="LiveId" clId="{597D2F9A-4E5C-A049-8AFB-06C7CDF7F6F1}" dt="2020-08-13T09:33:13.247" v="5" actId="20577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33:13.247" v="5" actId="20577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  <pc:sldChg chg="modSp">
        <pc:chgData name="함 진아" userId="853515ff651aadf9" providerId="LiveId" clId="{597D2F9A-4E5C-A049-8AFB-06C7CDF7F6F1}" dt="2020-08-14T15:07:08.848" v="6" actId="15"/>
        <pc:sldMkLst>
          <pc:docMk/>
          <pc:sldMk cId="974406324" sldId="283"/>
        </pc:sldMkLst>
        <pc:spChg chg="mod">
          <ac:chgData name="함 진아" userId="853515ff651aadf9" providerId="LiveId" clId="{597D2F9A-4E5C-A049-8AFB-06C7CDF7F6F1}" dt="2020-08-14T15:07:08.848" v="6" actId="15"/>
          <ac:spMkLst>
            <pc:docMk/>
            <pc:sldMk cId="974406324" sldId="283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10.912" v="7" actId="15"/>
        <pc:sldMkLst>
          <pc:docMk/>
          <pc:sldMk cId="2572141496" sldId="284"/>
        </pc:sldMkLst>
        <pc:spChg chg="mod">
          <ac:chgData name="함 진아" userId="853515ff651aadf9" providerId="LiveId" clId="{597D2F9A-4E5C-A049-8AFB-06C7CDF7F6F1}" dt="2020-08-14T15:07:10.912" v="7" actId="15"/>
          <ac:spMkLst>
            <pc:docMk/>
            <pc:sldMk cId="2572141496" sldId="284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13.556" v="9" actId="15"/>
        <pc:sldMkLst>
          <pc:docMk/>
          <pc:sldMk cId="434785489" sldId="285"/>
        </pc:sldMkLst>
        <pc:spChg chg="mod">
          <ac:chgData name="함 진아" userId="853515ff651aadf9" providerId="LiveId" clId="{597D2F9A-4E5C-A049-8AFB-06C7CDF7F6F1}" dt="2020-08-14T15:07:13.556" v="9" actId="15"/>
          <ac:spMkLst>
            <pc:docMk/>
            <pc:sldMk cId="434785489" sldId="285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3T09:33:05.718" v="3" actId="207"/>
        <pc:sldMkLst>
          <pc:docMk/>
          <pc:sldMk cId="1674011256" sldId="286"/>
        </pc:sldMkLst>
        <pc:graphicFrameChg chg="modGraphic">
          <ac:chgData name="함 진아" userId="853515ff651aadf9" providerId="LiveId" clId="{597D2F9A-4E5C-A049-8AFB-06C7CDF7F6F1}" dt="2020-08-13T09:33:05.718" v="3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modSp">
        <pc:chgData name="함 진아" userId="853515ff651aadf9" providerId="LiveId" clId="{597D2F9A-4E5C-A049-8AFB-06C7CDF7F6F1}" dt="2020-08-14T15:07:20.359" v="11" actId="20577"/>
        <pc:sldMkLst>
          <pc:docMk/>
          <pc:sldMk cId="3007659754" sldId="288"/>
        </pc:sldMkLst>
        <pc:spChg chg="mod">
          <ac:chgData name="함 진아" userId="853515ff651aadf9" providerId="LiveId" clId="{597D2F9A-4E5C-A049-8AFB-06C7CDF7F6F1}" dt="2020-08-14T15:07:20.359" v="11" actId="20577"/>
          <ac:spMkLst>
            <pc:docMk/>
            <pc:sldMk cId="3007659754" sldId="288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2.712" v="12" actId="15"/>
        <pc:sldMkLst>
          <pc:docMk/>
          <pc:sldMk cId="3798802581" sldId="289"/>
        </pc:sldMkLst>
        <pc:spChg chg="mod">
          <ac:chgData name="함 진아" userId="853515ff651aadf9" providerId="LiveId" clId="{597D2F9A-4E5C-A049-8AFB-06C7CDF7F6F1}" dt="2020-08-14T15:07:22.712" v="12" actId="15"/>
          <ac:spMkLst>
            <pc:docMk/>
            <pc:sldMk cId="3798802581" sldId="289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6.195" v="13" actId="15"/>
        <pc:sldMkLst>
          <pc:docMk/>
          <pc:sldMk cId="41017550" sldId="290"/>
        </pc:sldMkLst>
        <pc:spChg chg="mod">
          <ac:chgData name="함 진아" userId="853515ff651aadf9" providerId="LiveId" clId="{597D2F9A-4E5C-A049-8AFB-06C7CDF7F6F1}" dt="2020-08-14T15:07:26.195" v="13" actId="15"/>
          <ac:spMkLst>
            <pc:docMk/>
            <pc:sldMk cId="41017550" sldId="290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8.439" v="14" actId="15"/>
        <pc:sldMkLst>
          <pc:docMk/>
          <pc:sldMk cId="1070875056" sldId="291"/>
        </pc:sldMkLst>
        <pc:spChg chg="mod">
          <ac:chgData name="함 진아" userId="853515ff651aadf9" providerId="LiveId" clId="{597D2F9A-4E5C-A049-8AFB-06C7CDF7F6F1}" dt="2020-08-14T15:07:28.439" v="14" actId="15"/>
          <ac:spMkLst>
            <pc:docMk/>
            <pc:sldMk cId="1070875056" sldId="291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8:46.307" v="37" actId="15"/>
        <pc:sldMkLst>
          <pc:docMk/>
          <pc:sldMk cId="3363740920" sldId="292"/>
        </pc:sldMkLst>
        <pc:spChg chg="mod">
          <ac:chgData name="함 진아" userId="853515ff651aadf9" providerId="LiveId" clId="{597D2F9A-4E5C-A049-8AFB-06C7CDF7F6F1}" dt="2020-08-14T15:08:46.307" v="37" actId="15"/>
          <ac:spMkLst>
            <pc:docMk/>
            <pc:sldMk cId="3363740920" sldId="292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31.201" v="16" actId="15"/>
          <ac:spMkLst>
            <pc:docMk/>
            <pc:sldMk cId="3363740920" sldId="292"/>
            <ac:spMk id="9" creationId="{AC8964F3-33D8-7146-A612-A10184C1EDF3}"/>
          </ac:spMkLst>
        </pc:spChg>
        <pc:picChg chg="mod">
          <ac:chgData name="함 진아" userId="853515ff651aadf9" providerId="LiveId" clId="{597D2F9A-4E5C-A049-8AFB-06C7CDF7F6F1}" dt="2020-08-14T15:07:34.236" v="20" actId="1035"/>
          <ac:picMkLst>
            <pc:docMk/>
            <pc:sldMk cId="3363740920" sldId="292"/>
            <ac:picMk id="14" creationId="{6FB3B685-6313-284D-B2B3-57C91A88FAC0}"/>
          </ac:picMkLst>
        </pc:picChg>
      </pc:sldChg>
      <pc:sldChg chg="modSp">
        <pc:chgData name="함 진아" userId="853515ff651aadf9" providerId="LiveId" clId="{597D2F9A-4E5C-A049-8AFB-06C7CDF7F6F1}" dt="2020-08-14T15:07:40.819" v="22" actId="15"/>
        <pc:sldMkLst>
          <pc:docMk/>
          <pc:sldMk cId="2146393142" sldId="293"/>
        </pc:sldMkLst>
        <pc:spChg chg="mod">
          <ac:chgData name="함 진아" userId="853515ff651aadf9" providerId="LiveId" clId="{597D2F9A-4E5C-A049-8AFB-06C7CDF7F6F1}" dt="2020-08-14T15:07:39.936" v="21" actId="15"/>
          <ac:spMkLst>
            <pc:docMk/>
            <pc:sldMk cId="2146393142" sldId="293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40.819" v="22" actId="15"/>
          <ac:spMkLst>
            <pc:docMk/>
            <pc:sldMk cId="2146393142" sldId="293"/>
            <ac:spMk id="9" creationId="{AC8964F3-33D8-7146-A612-A10184C1EDF3}"/>
          </ac:spMkLst>
        </pc:spChg>
      </pc:sldChg>
      <pc:sldChg chg="modSp">
        <pc:chgData name="함 진아" userId="853515ff651aadf9" providerId="LiveId" clId="{597D2F9A-4E5C-A049-8AFB-06C7CDF7F6F1}" dt="2020-08-14T15:07:43.769" v="23" actId="15"/>
        <pc:sldMkLst>
          <pc:docMk/>
          <pc:sldMk cId="2610257400" sldId="294"/>
        </pc:sldMkLst>
        <pc:spChg chg="mod">
          <ac:chgData name="함 진아" userId="853515ff651aadf9" providerId="LiveId" clId="{597D2F9A-4E5C-A049-8AFB-06C7CDF7F6F1}" dt="2020-08-14T15:07:43.769" v="23" actId="15"/>
          <ac:spMkLst>
            <pc:docMk/>
            <pc:sldMk cId="2610257400" sldId="294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49.285" v="25" actId="15"/>
        <pc:sldMkLst>
          <pc:docMk/>
          <pc:sldMk cId="2127667218" sldId="295"/>
        </pc:sldMkLst>
        <pc:spChg chg="mod">
          <ac:chgData name="함 진아" userId="853515ff651aadf9" providerId="LiveId" clId="{597D2F9A-4E5C-A049-8AFB-06C7CDF7F6F1}" dt="2020-08-14T15:07:48.729" v="24" actId="15"/>
          <ac:spMkLst>
            <pc:docMk/>
            <pc:sldMk cId="2127667218" sldId="295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49.285" v="25" actId="15"/>
          <ac:spMkLst>
            <pc:docMk/>
            <pc:sldMk cId="2127667218" sldId="295"/>
            <ac:spMk id="7" creationId="{059F1D9C-6687-004E-9967-42C0ACFA75C6}"/>
          </ac:spMkLst>
        </pc:spChg>
      </pc:sldChg>
      <pc:sldChg chg="modSp">
        <pc:chgData name="함 진아" userId="853515ff651aadf9" providerId="LiveId" clId="{597D2F9A-4E5C-A049-8AFB-06C7CDF7F6F1}" dt="2020-08-14T15:07:55.152" v="27" actId="15"/>
        <pc:sldMkLst>
          <pc:docMk/>
          <pc:sldMk cId="1645865872" sldId="296"/>
        </pc:sldMkLst>
        <pc:spChg chg="mod">
          <ac:chgData name="함 진아" userId="853515ff651aadf9" providerId="LiveId" clId="{597D2F9A-4E5C-A049-8AFB-06C7CDF7F6F1}" dt="2020-08-14T15:07:53.358" v="26" actId="15"/>
          <ac:spMkLst>
            <pc:docMk/>
            <pc:sldMk cId="1645865872" sldId="296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55.152" v="27" actId="15"/>
          <ac:spMkLst>
            <pc:docMk/>
            <pc:sldMk cId="1645865872" sldId="296"/>
            <ac:spMk id="10" creationId="{7391F190-38D8-3A41-91DB-E5F7C4A6CE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2021-07-07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python.org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교사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326938"/>
            <a:ext cx="10726963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설무아</a:t>
            </a: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sz="2000" dirty="0"/>
          </a:p>
          <a:p>
            <a:pPr lvl="1"/>
            <a:r>
              <a:rPr kumimoji="1" lang="ko-KR" altLang="en-US" dirty="0" smtClean="0"/>
              <a:t>한국기술교육대학교 </a:t>
            </a:r>
            <a:r>
              <a:rPr kumimoji="1" lang="en-US" altLang="ko-KR" dirty="0" smtClean="0"/>
              <a:t>– </a:t>
            </a:r>
            <a:r>
              <a:rPr kumimoji="1" lang="ko-KR" altLang="en-US" dirty="0" err="1" smtClean="0"/>
              <a:t>메카트로닉스</a:t>
            </a:r>
            <a:r>
              <a:rPr kumimoji="1" lang="ko-KR" altLang="en-US" dirty="0" smtClean="0"/>
              <a:t> 제어시스템 전공</a:t>
            </a:r>
            <a:endParaRPr kumimoji="1" lang="en-US" altLang="ko-KR" dirty="0" smtClean="0"/>
          </a:p>
          <a:p>
            <a:pPr lvl="1"/>
            <a:r>
              <a:rPr kumimoji="1" lang="ko-KR" altLang="en-US" sz="2000" dirty="0" smtClean="0"/>
              <a:t>㈜ </a:t>
            </a:r>
            <a:r>
              <a:rPr kumimoji="1" lang="en-US" altLang="ko-KR" sz="2000" dirty="0" err="1" smtClean="0"/>
              <a:t>OPCsoft</a:t>
            </a:r>
            <a:r>
              <a:rPr kumimoji="1" lang="en-US" altLang="ko-KR" sz="2000" dirty="0" smtClean="0"/>
              <a:t> 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삼성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현대 </a:t>
            </a:r>
            <a:r>
              <a:rPr kumimoji="1" lang="en-US" altLang="ko-KR" dirty="0" smtClean="0"/>
              <a:t>MES</a:t>
            </a:r>
            <a:r>
              <a:rPr kumimoji="1" lang="ko-KR" altLang="en-US" dirty="0" smtClean="0"/>
              <a:t> 프로그램 개발</a:t>
            </a:r>
            <a:endParaRPr kumimoji="1" lang="en-US" altLang="ko-KR" sz="2000" dirty="0"/>
          </a:p>
          <a:p>
            <a:pPr lvl="1"/>
            <a:r>
              <a:rPr kumimoji="1" lang="ko-KR" altLang="en-US" sz="2000" dirty="0" smtClean="0"/>
              <a:t>㈜ </a:t>
            </a:r>
            <a:r>
              <a:rPr kumimoji="1" lang="en-US" altLang="ko-KR" dirty="0" err="1" smtClean="0"/>
              <a:t>Imns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군사 훈련 장비 및 로봇 개발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프리랜서 개발 </a:t>
            </a:r>
            <a:r>
              <a:rPr kumimoji="1" lang="en-US" altLang="ko-KR" dirty="0" smtClean="0"/>
              <a:t>– VBA, </a:t>
            </a:r>
            <a:r>
              <a:rPr kumimoji="1" lang="en-US" altLang="ko-KR" dirty="0" smtClean="0"/>
              <a:t>APP, </a:t>
            </a:r>
            <a:r>
              <a:rPr kumimoji="1" lang="ko-KR" altLang="en-US" dirty="0" err="1" smtClean="0"/>
              <a:t>펌웨어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테스트 프로그램 개발 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현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사물인터넷 교사 </a:t>
            </a:r>
            <a:r>
              <a:rPr kumimoji="1" lang="en-US" altLang="ko-KR" dirty="0" smtClean="0"/>
              <a:t>– </a:t>
            </a:r>
            <a:r>
              <a:rPr kumimoji="1" lang="en-US" altLang="ko-KR" dirty="0" err="1" smtClean="0"/>
              <a:t>IoT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빅데이터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파이썬</a:t>
            </a:r>
            <a:r>
              <a:rPr kumimoji="1" lang="en-US" altLang="ko-KR" dirty="0" smtClean="0"/>
              <a:t>, C, C++, </a:t>
            </a:r>
            <a:r>
              <a:rPr kumimoji="1" lang="ko-KR" altLang="en-US" dirty="0" err="1" smtClean="0"/>
              <a:t>펌웨어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등 </a:t>
            </a:r>
            <a:endParaRPr kumimoji="1" lang="en-US" altLang="ko-KR" sz="2000" dirty="0"/>
          </a:p>
          <a:p>
            <a:pPr lvl="1"/>
            <a:endParaRPr kumimoji="1" lang="en-US" altLang="ko-KR" sz="2000" dirty="0" smtClean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E42BE-8AF8-4342-95CD-5C00342C6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03" y="4743450"/>
            <a:ext cx="381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언어</a:t>
            </a: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ko-KR" altLang="en-US" dirty="0" smtClean="0"/>
              <a:t>고급언어이지만 컴퓨터 동작의 원리를 잘 반영하였다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 속도가 빠르다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메모리 관리에 효율적이다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smtClean="0"/>
              <a:t>프로그램 개발 속도가 느리다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객체지향 프로그래밍을 할 수 없다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OS</a:t>
            </a:r>
            <a:r>
              <a:rPr kumimoji="1" lang="ko-KR" altLang="en-US" dirty="0" smtClean="0"/>
              <a:t>등의 시스템 프로그램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각종 전자제품 속의 프로그램</a:t>
            </a:r>
            <a:endParaRPr kumimoji="1" lang="en-US" altLang="ko-KR" dirty="0" smtClean="0"/>
          </a:p>
          <a:p>
            <a:pPr lvl="2"/>
            <a:r>
              <a:rPr kumimoji="1" lang="ko-KR" altLang="en-US" dirty="0" err="1" smtClean="0"/>
              <a:t>임베디드</a:t>
            </a:r>
            <a:r>
              <a:rPr kumimoji="1" lang="ko-KR" altLang="en-US" dirty="0" smtClean="0"/>
              <a:t> 시스템 및 펌웨어 프로그래밍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401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C++</a:t>
            </a:r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en-US" altLang="ko-KR" dirty="0" smtClean="0"/>
              <a:t>C</a:t>
            </a:r>
            <a:r>
              <a:rPr kumimoji="1" lang="ko-KR" altLang="en-US" dirty="0" smtClean="0"/>
              <a:t>언어와 호환이 되면서 객체지향 프로그래밍이 가능하다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 속도가 빠르다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메모리 관리에 효율적이다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err="1" smtClean="0"/>
              <a:t>파이썬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자바 등과 비교해서 프로그램 개발 속도가 느리다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객체지향 프로그래밍을 할 수 없다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게임 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속도가 빨라야 하는 각종 프로그램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208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Java</a:t>
            </a:r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ko-KR" altLang="en-US" dirty="0" smtClean="0"/>
              <a:t>객체지향 프로그래밍을 할 수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 개발 속도가 다소 빠르다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메모리 관리를 안해도 자동으로 처리해준다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프로그램을 유지보수 하기 쉽다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플랫폼 독립적이다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 smtClean="0"/>
              <a:t>C++</a:t>
            </a:r>
            <a:r>
              <a:rPr kumimoji="1" lang="ko-KR" altLang="en-US" dirty="0" smtClean="0"/>
              <a:t>프로그램에 비해 프로그램 속도가 느리다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공공기관 프로그램 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웹 서버 프로그램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0985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C#</a:t>
            </a:r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ko-KR" altLang="en-US" dirty="0" smtClean="0"/>
              <a:t>윈도우 환경에서 객체지향의 프로그램 개발 하기 좋다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다양한 라이브러리 제공하며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프로그램 개발 속도가 다소 빠르다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메모리 관리를 안해도 자동으로 처리해준다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프로그램을 유지보수 하기 쉽다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플랫폼 독립적이다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 smtClean="0"/>
              <a:t>C++</a:t>
            </a:r>
            <a:r>
              <a:rPr kumimoji="1" lang="ko-KR" altLang="en-US" dirty="0" smtClean="0"/>
              <a:t>프로그램에 비해 프로그램 속도가 느리다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자바에 대응 하기 위해 나온 언어이지만 다소 인기가 자바보다 떨어진다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marL="914400" lvl="2" indent="0">
              <a:buNone/>
            </a:pP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다양한 윈도우 프로그램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계측 및 분석 프로그램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355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Android – Java, </a:t>
            </a:r>
            <a:r>
              <a:rPr kumimoji="1" lang="en-US" altLang="ko-KR" dirty="0" err="1" smtClean="0"/>
              <a:t>Kotlin</a:t>
            </a: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ko-KR" altLang="en-US" dirty="0" smtClean="0"/>
              <a:t>안드로이드 어플리케이션 개발을 위한 프로그래밍 언어 및 툴을 제공한다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안드로이드 어플리케이션 개발에 최적화 되어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스마트폰에서 제공하는 다양한 센서 및 카메라들을 활용할 수 있다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프로그램 속도가 </a:t>
            </a:r>
            <a:r>
              <a:rPr kumimoji="1" lang="ko-KR" altLang="en-US" dirty="0"/>
              <a:t>다소 느린 편이 </a:t>
            </a:r>
            <a:r>
              <a:rPr kumimoji="1" lang="ko-KR" altLang="en-US" dirty="0" err="1"/>
              <a:t>었으나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최적화되면서 점점 좋아졌다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UI </a:t>
            </a:r>
            <a:r>
              <a:rPr kumimoji="1" lang="ko-KR" altLang="en-US" dirty="0" smtClean="0"/>
              <a:t>및 다수 기본 기능들은 </a:t>
            </a:r>
            <a:r>
              <a:rPr kumimoji="1" lang="en-US" altLang="ko-KR" dirty="0" smtClean="0"/>
              <a:t>Java </a:t>
            </a:r>
            <a:r>
              <a:rPr kumimoji="1" lang="ko-KR" altLang="en-US" dirty="0" smtClean="0"/>
              <a:t>및 </a:t>
            </a:r>
            <a:r>
              <a:rPr kumimoji="1" lang="en-US" altLang="ko-KR" dirty="0" err="1" smtClean="0"/>
              <a:t>Kotlin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언어로 하나 게임같이 고성능이 요구되는 곳은 </a:t>
            </a:r>
            <a:r>
              <a:rPr kumimoji="1" lang="en-US" altLang="ko-KR" dirty="0" smtClean="0"/>
              <a:t>C++</a:t>
            </a:r>
            <a:r>
              <a:rPr kumimoji="1" lang="ko-KR" altLang="en-US" dirty="0" smtClean="0"/>
              <a:t>언어도 같이 활용된다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안드로이드 스마트폰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안드로이드 스마트 </a:t>
            </a:r>
            <a:r>
              <a:rPr kumimoji="1" lang="en-US" altLang="ko-KR" dirty="0" smtClean="0"/>
              <a:t>TV </a:t>
            </a:r>
            <a:r>
              <a:rPr kumimoji="1" lang="ko-KR" altLang="en-US" dirty="0" smtClean="0"/>
              <a:t>등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244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iOS – Swift, Objective-C</a:t>
            </a:r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en-US" altLang="ko-KR" dirty="0" smtClean="0"/>
              <a:t>Apple </a:t>
            </a:r>
            <a:r>
              <a:rPr kumimoji="1" lang="ko-KR" altLang="en-US" dirty="0" smtClean="0"/>
              <a:t>운영체제인 </a:t>
            </a:r>
            <a:r>
              <a:rPr kumimoji="1" lang="en-US" altLang="ko-KR" dirty="0" smtClean="0"/>
              <a:t>iOS </a:t>
            </a:r>
            <a:r>
              <a:rPr kumimoji="1" lang="ko-KR" altLang="en-US" dirty="0" smtClean="0"/>
              <a:t>개발을 위한 프로그래밍 언어 및 툴을 제공한다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Apple</a:t>
            </a:r>
            <a:r>
              <a:rPr kumimoji="1" lang="ko-KR" altLang="en-US" dirty="0" smtClean="0"/>
              <a:t> 어플리케이션 개발에 최적화 되어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스마트폰에서 제공하는 다양한 센서 및 카메라들을 활용할 수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프로그램 속도가 빠르다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smtClean="0"/>
              <a:t>안드로이드에 비해 프로그램 개발 요구 사항이 더 많다</a:t>
            </a:r>
            <a:r>
              <a:rPr kumimoji="1" lang="en-US" altLang="ko-KR" dirty="0" smtClean="0"/>
              <a:t>. </a:t>
            </a:r>
          </a:p>
          <a:p>
            <a:pPr lvl="2"/>
            <a:r>
              <a:rPr kumimoji="1" lang="ko-KR" altLang="en-US" dirty="0" smtClean="0"/>
              <a:t>안드로이드 어플리케이션에 비해 수요가 적다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Apple </a:t>
            </a:r>
            <a:r>
              <a:rPr kumimoji="1" lang="ko-KR" altLang="en-US" dirty="0" smtClean="0"/>
              <a:t>기기들의 어플리케이션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932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언어마다 특징과 쓰임새가 다르다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웹프로그래밍 </a:t>
            </a:r>
            <a:r>
              <a:rPr kumimoji="1" lang="en-US" altLang="ko-KR" dirty="0" smtClean="0"/>
              <a:t>– HTML, CSS, JavaScript </a:t>
            </a:r>
            <a:r>
              <a:rPr kumimoji="1" lang="ko-KR" altLang="en-US" dirty="0" smtClean="0"/>
              <a:t>등</a:t>
            </a: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특징</a:t>
            </a:r>
            <a:endParaRPr kumimoji="1" lang="en-US" altLang="ko-KR" b="1" dirty="0" smtClean="0"/>
          </a:p>
          <a:p>
            <a:pPr lvl="2"/>
            <a:r>
              <a:rPr kumimoji="1" lang="ko-KR" altLang="en-US" dirty="0" smtClean="0"/>
              <a:t>크롬이나 웹 브라우저 등에서 실행되는 홈페이지를 제작 할 수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보여지는 홈페이지 부분의 개발자를 </a:t>
            </a:r>
            <a:r>
              <a:rPr kumimoji="1" lang="en-US" altLang="ko-KR" dirty="0" smtClean="0"/>
              <a:t>Font-End</a:t>
            </a:r>
            <a:r>
              <a:rPr kumimoji="1" lang="ko-KR" altLang="en-US" dirty="0" smtClean="0"/>
              <a:t>개발자</a:t>
            </a:r>
            <a:r>
              <a:rPr kumimoji="1" lang="en-US" altLang="ko-KR" dirty="0" smtClean="0"/>
              <a:t>, Server</a:t>
            </a:r>
            <a:r>
              <a:rPr kumimoji="1" lang="ko-KR" altLang="en-US" dirty="0" smtClean="0"/>
              <a:t>부분의 개발자를 </a:t>
            </a:r>
            <a:r>
              <a:rPr kumimoji="1" lang="en-US" altLang="ko-KR" dirty="0" smtClean="0"/>
              <a:t>Back-End</a:t>
            </a:r>
            <a:r>
              <a:rPr kumimoji="1" lang="ko-KR" altLang="en-US" dirty="0" err="1" smtClean="0"/>
              <a:t>개발자라</a:t>
            </a:r>
            <a:r>
              <a:rPr kumimoji="1" lang="ko-KR" altLang="en-US" dirty="0" smtClean="0"/>
              <a:t> 한다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lvl="2"/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홈페이지 </a:t>
            </a:r>
            <a:r>
              <a:rPr kumimoji="1" lang="ko-KR" altLang="en-US" dirty="0" err="1" smtClean="0"/>
              <a:t>제작시</a:t>
            </a:r>
            <a:r>
              <a:rPr kumimoji="1" lang="ko-KR" altLang="en-US" dirty="0" smtClean="0"/>
              <a:t> 사용하는 언어가 다른 경우가 많다</a:t>
            </a:r>
            <a:r>
              <a:rPr kumimoji="1" lang="en-US" altLang="ko-KR" dirty="0" smtClean="0"/>
              <a:t>. (PHP, </a:t>
            </a:r>
            <a:r>
              <a:rPr kumimoji="1" lang="en-US" altLang="ko-KR" dirty="0" err="1" smtClean="0"/>
              <a:t>Javascript</a:t>
            </a:r>
            <a:r>
              <a:rPr kumimoji="1" lang="en-US" altLang="ko-KR" dirty="0" smtClean="0"/>
              <a:t>, asp </a:t>
            </a:r>
            <a:r>
              <a:rPr kumimoji="1" lang="ko-KR" altLang="en-US" dirty="0" smtClean="0"/>
              <a:t>등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ko-KR" altLang="en-US" dirty="0" smtClean="0"/>
              <a:t>동적 웹페이지등의 고급 홈페이지 제작을 위해 다양한 언어들과 기법을 배워야 한다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pPr marL="914400" lvl="2" indent="0">
              <a:buNone/>
            </a:pP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주로 사용되는 곳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웹 브라우저 홈페이지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사네 인트라넷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0308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01-2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파이썬의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726962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/>
              <a:t>파이썬은</a:t>
            </a:r>
            <a:r>
              <a:rPr kumimoji="1" lang="ko-KR" altLang="en-US" sz="2400" dirty="0"/>
              <a:t> 개발 속도가 빠르다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sz="2000" dirty="0" err="1"/>
              <a:t>파이썬의</a:t>
            </a:r>
            <a:r>
              <a:rPr kumimoji="1" lang="ko-KR" altLang="en-US" sz="2000" dirty="0"/>
              <a:t> 빠른 개발 속도를 두고 유행처럼 퍼진 말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문법이 쉽고 순서가 영어 구문과 유사하여 빠르게 배울 수 있다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풍부한 라이브러리로 개발 생산성이 매우 높다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다양한 플랫폼에서 사용 가능하다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0D7D82A-940B-184A-BC4E-AD3C78AB82EA}"/>
              </a:ext>
            </a:extLst>
          </p:cNvPr>
          <p:cNvSpPr/>
          <p:nvPr/>
        </p:nvSpPr>
        <p:spPr>
          <a:xfrm>
            <a:off x="3147117" y="2458112"/>
            <a:ext cx="5897766" cy="959458"/>
          </a:xfrm>
          <a:prstGeom prst="roundRect">
            <a:avLst>
              <a:gd name="adj" fmla="val 18940"/>
            </a:avLst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sz="20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  <a:r>
              <a:rPr kumimoji="1" lang="ko-KR" altLang="en-US" sz="20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" altLang="ko-KR" sz="20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</a:t>
            </a:r>
            <a:r>
              <a:rPr kumimoji="1" lang="en-US" altLang="ko-KR" sz="2000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.”</a:t>
            </a: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인생은 너무 짧으니 </a:t>
            </a:r>
            <a:r>
              <a:rPr kumimoji="1" lang="ko-KR" altLang="en-US" dirty="0" err="1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파이썬이</a:t>
            </a:r>
            <a:r>
              <a:rPr kumimoji="1" lang="ko-KR" altLang="en-US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필요해</a:t>
            </a:r>
            <a:r>
              <a:rPr kumimoji="1" lang="en-US" altLang="ko-KR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endParaRPr kumimoji="1" lang="en" altLang="ko-KR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8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01-3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파이썬으로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무엇을 할 수 있을까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787535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/>
              <a:t>파이썬으로</a:t>
            </a:r>
            <a:r>
              <a:rPr kumimoji="1" lang="ko-KR" altLang="en-US" sz="2400" dirty="0"/>
              <a:t> 할 수 있는 일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lvl="1"/>
            <a:r>
              <a:rPr kumimoji="1" lang="ko-KR" altLang="en-US" b="1" dirty="0"/>
              <a:t>시스템 유틸리티 제작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운영체제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윈도우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리눅스 등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dirty="0"/>
              <a:t>의 시스템 명령어를 사용하는 도구를 통한 시스템 유틸리티 제작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GUI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(Graphic User Interface)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프로그래밍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화면에 윈도우 창을 만들고 프로그램을 동작시킬 수 있는 메뉴나 버튼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그림 등을 추가하는 것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GUI</a:t>
            </a:r>
            <a:r>
              <a:rPr kumimoji="1" lang="ko-KR" altLang="en-US" dirty="0"/>
              <a:t> 프로그래밍을 위한 도구들을 갖추고 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GUI</a:t>
            </a:r>
            <a:r>
              <a:rPr kumimoji="1" lang="ko-KR" altLang="en-US" dirty="0"/>
              <a:t> 프로그램을 만들기 쉬움 </a:t>
            </a:r>
            <a:r>
              <a:rPr kumimoji="1" lang="en-US" altLang="ko-KR" sz="1500" dirty="0"/>
              <a:t>(</a:t>
            </a:r>
            <a:r>
              <a:rPr kumimoji="1" lang="ko-KR" altLang="en-US" sz="1500" dirty="0"/>
              <a:t>예 </a:t>
            </a:r>
            <a:r>
              <a:rPr kumimoji="1" lang="en-US" altLang="ko-KR" sz="1500" dirty="0"/>
              <a:t>-</a:t>
            </a:r>
            <a:r>
              <a:rPr kumimoji="1" lang="ko-KR" altLang="en-US" sz="1500" dirty="0"/>
              <a:t> </a:t>
            </a:r>
            <a:r>
              <a:rPr kumimoji="1" lang="en-US" altLang="ko-KR" sz="1500" dirty="0" err="1"/>
              <a:t>Tkinter</a:t>
            </a:r>
            <a:r>
              <a:rPr kumimoji="1" lang="en-US" altLang="ko-KR" sz="1500" dirty="0"/>
              <a:t>(</a:t>
            </a:r>
            <a:r>
              <a:rPr kumimoji="1"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티케이인터</a:t>
            </a:r>
            <a:r>
              <a:rPr kumimoji="1" lang="en-US" altLang="ko-KR" sz="1500" dirty="0"/>
              <a:t>))</a:t>
            </a:r>
          </a:p>
          <a:p>
            <a:pPr lvl="3"/>
            <a:endParaRPr kumimoji="1" lang="en-US" altLang="ko-KR" dirty="0"/>
          </a:p>
          <a:p>
            <a:pPr lvl="1"/>
            <a:r>
              <a:rPr kumimoji="1" lang="en-US" altLang="ko-KR" b="1" dirty="0"/>
              <a:t>C/C++</a:t>
            </a:r>
            <a:r>
              <a:rPr kumimoji="1" lang="ko-KR" altLang="en-US" b="1" dirty="0" err="1"/>
              <a:t>와의</a:t>
            </a:r>
            <a:r>
              <a:rPr kumimoji="1" lang="ko-KR" altLang="en-US" b="1" dirty="0"/>
              <a:t> 결합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C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C++</a:t>
            </a:r>
            <a:r>
              <a:rPr kumimoji="1" lang="ko-KR" altLang="en-US" dirty="0"/>
              <a:t>로 만든 프로그램을 </a:t>
            </a:r>
            <a:r>
              <a:rPr kumimoji="1" lang="ko-KR" altLang="en-US" dirty="0" err="1"/>
              <a:t>파이썬에서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파이썬으로</a:t>
            </a:r>
            <a:r>
              <a:rPr kumimoji="1" lang="ko-KR" altLang="en-US" dirty="0"/>
              <a:t> 만든 프로그램을 </a:t>
            </a:r>
            <a:r>
              <a:rPr kumimoji="1" lang="en-US" altLang="ko-KR" dirty="0"/>
              <a:t>C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C++</a:t>
            </a:r>
            <a:r>
              <a:rPr kumimoji="1" lang="ko-KR" altLang="en-US" dirty="0"/>
              <a:t>에서 사용 가능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웹 프로그래밍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765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01-3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파이썬으로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무엇을 할 수 있을까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 lnSpcReduction="10000"/>
          </a:bodyPr>
          <a:lstStyle/>
          <a:p>
            <a:r>
              <a:rPr kumimoji="1" lang="ko-KR" altLang="en-US" sz="2400" dirty="0" err="1"/>
              <a:t>파이썬으로</a:t>
            </a:r>
            <a:r>
              <a:rPr kumimoji="1" lang="ko-KR" altLang="en-US" sz="2400" dirty="0"/>
              <a:t> 할 수 있는 일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수치 연산 프로그래밍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C</a:t>
            </a:r>
            <a:r>
              <a:rPr kumimoji="1" lang="ko-KR" altLang="en-US" dirty="0"/>
              <a:t>로 작성된 수치 연산 모듈</a:t>
            </a:r>
            <a:r>
              <a:rPr kumimoji="1" lang="en-US" altLang="ko-KR" dirty="0"/>
              <a:t> NumPy</a:t>
            </a:r>
            <a:r>
              <a:rPr kumimoji="1" lang="ko-KR" altLang="en-US" dirty="0"/>
              <a:t>를 통해 빠른 수치 연산 </a:t>
            </a:r>
            <a:r>
              <a:rPr kumimoji="1" lang="ko-KR" altLang="en-US" dirty="0" smtClean="0"/>
              <a:t>가능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AI </a:t>
            </a:r>
            <a:r>
              <a:rPr kumimoji="1" lang="ko-KR" altLang="en-US" dirty="0" smtClean="0"/>
              <a:t>및 빅데이터 연산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데이터베이스 프로그래밍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Sybase, </a:t>
            </a:r>
            <a:r>
              <a:rPr kumimoji="1" lang="en-US" altLang="ko-KR" dirty="0" err="1"/>
              <a:t>Infomix</a:t>
            </a:r>
            <a:r>
              <a:rPr kumimoji="1" lang="en-US" altLang="ko-KR" dirty="0"/>
              <a:t>, Oracle, MySQL, PostgreSQL</a:t>
            </a:r>
            <a:r>
              <a:rPr kumimoji="1" lang="ko-KR" altLang="en-US" dirty="0"/>
              <a:t> 등의 데이터에 접근하기 위한 도구 제공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자료를 변형 없이 그대로 파일에 저장하고 불러오는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 피클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(pickle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2"/>
            <a:r>
              <a:rPr kumimoji="1" lang="ko-KR" altLang="en-US" dirty="0" smtClean="0"/>
              <a:t>빅데이터 활용</a:t>
            </a:r>
            <a:endParaRPr kumimoji="1" lang="en-US" altLang="ko-KR" dirty="0" smtClean="0"/>
          </a:p>
          <a:p>
            <a:pPr lvl="2"/>
            <a:endParaRPr kumimoji="1" lang="en-US" altLang="ko-K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ko-KR" altLang="en-US" b="1" dirty="0"/>
              <a:t>데이터분석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사물 </a:t>
            </a:r>
            <a:r>
              <a:rPr kumimoji="1" lang="ko-KR" altLang="en-US" b="1" dirty="0" smtClean="0"/>
              <a:t>인터넷</a:t>
            </a:r>
            <a:endParaRPr kumimoji="1" lang="en-US" altLang="ko-KR" b="1" dirty="0"/>
          </a:p>
          <a:p>
            <a:pPr lvl="2"/>
            <a:r>
              <a:rPr kumimoji="1" lang="ko-KR" altLang="en-US" dirty="0" smtClean="0"/>
              <a:t>웹 </a:t>
            </a:r>
            <a:r>
              <a:rPr kumimoji="1" lang="ko-KR" altLang="en-US" dirty="0" err="1" smtClean="0"/>
              <a:t>크롤링을</a:t>
            </a:r>
            <a:r>
              <a:rPr kumimoji="1" lang="ko-KR" altLang="en-US" dirty="0" smtClean="0"/>
              <a:t> 통한 데이터 수집 및 분석</a:t>
            </a:r>
            <a:endParaRPr kumimoji="1" lang="en-US" altLang="ko-KR" dirty="0" smtClean="0"/>
          </a:p>
          <a:p>
            <a:pPr lvl="2"/>
            <a:r>
              <a:rPr kumimoji="1" lang="ko-KR" altLang="en-US" dirty="0" err="1" smtClean="0"/>
              <a:t>판다스</a:t>
            </a:r>
            <a:r>
              <a:rPr kumimoji="1" lang="en-US" altLang="ko-KR" dirty="0"/>
              <a:t>(Pandas)</a:t>
            </a:r>
            <a:r>
              <a:rPr kumimoji="1" lang="ko-KR" altLang="en-US" dirty="0"/>
              <a:t> 모듈을 통한 데이터 분석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라즈베리파이를</a:t>
            </a:r>
            <a:r>
              <a:rPr kumimoji="1" lang="ko-KR" altLang="en-US" dirty="0"/>
              <a:t> 제어하는 도구를 통한 사물 인터넷 </a:t>
            </a:r>
            <a:r>
              <a:rPr kumimoji="1" lang="ko-KR" altLang="en-US" dirty="0" smtClean="0"/>
              <a:t>구현</a:t>
            </a:r>
            <a:endParaRPr kumimoji="1" lang="en-US" altLang="ko-KR" dirty="0" smtClean="0"/>
          </a:p>
          <a:p>
            <a:pPr lvl="2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880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6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축 탑승로봇 제어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1026" name="Picture 2" descr="KUKA OccuBot | KUKA A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118" y="1461026"/>
            <a:ext cx="813976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526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01-3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파이썬으로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무엇을 할 수 있을까</a:t>
            </a:r>
            <a:r>
              <a:rPr kumimoji="1" lang="en-US" altLang="ko-KR" sz="3600" dirty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/>
              <a:t>파이썬으로</a:t>
            </a:r>
            <a:r>
              <a:rPr kumimoji="1" lang="ko-KR" altLang="en-US" sz="2400" dirty="0"/>
              <a:t> 할 수 없는 일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시스템과 밀접한 프로그래밍 영역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운영체제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엄청난 횟수의 반복과 연산이 필요한 프로그램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압축 알고리즘 개발 프로그램 등 대단히 빠른 속도를 요구하거나 하드웨어를 직접 건드려야 하는 프로그램에는 어울리지 않음</a:t>
            </a:r>
            <a:endParaRPr kumimoji="1" lang="en-US" altLang="ko-KR" dirty="0"/>
          </a:p>
          <a:p>
            <a:pPr lvl="2"/>
            <a:endParaRPr kumimoji="1" lang="en-US" altLang="ko-KR" b="1" dirty="0"/>
          </a:p>
          <a:p>
            <a:pPr lvl="1"/>
            <a:r>
              <a:rPr kumimoji="1" lang="ko-KR" altLang="en-US" b="1" dirty="0"/>
              <a:t>모바일 프로그래밍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안드로이드 앱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(App)</a:t>
            </a:r>
            <a:r>
              <a:rPr kumimoji="1" lang="ko-KR" altLang="en-US" dirty="0"/>
              <a:t>을 개발하는 것은 아직 어려움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01-4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윈도우에서 </a:t>
            </a:r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설치하기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dirty="0" err="1"/>
              <a:t>파이썬</a:t>
            </a:r>
            <a:r>
              <a:rPr kumimoji="1" lang="ko-KR" altLang="en-US" dirty="0"/>
              <a:t> 공식 홈페이지</a:t>
            </a:r>
            <a:r>
              <a:rPr kumimoji="1" lang="en-US" altLang="ko-KR" dirty="0"/>
              <a:t>(</a:t>
            </a:r>
            <a:r>
              <a:rPr kumimoji="1" lang="en-US" altLang="ko-KR" dirty="0">
                <a:hlinkClick r:id="rId2"/>
              </a:rPr>
              <a:t>www.python.org/downloads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Python 3.x</a:t>
            </a:r>
            <a:r>
              <a:rPr kumimoji="1" lang="ko-KR" altLang="en-US" dirty="0"/>
              <a:t> 최신 버전 다운로드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dirty="0" err="1"/>
              <a:t>파이썬이</a:t>
            </a:r>
            <a:r>
              <a:rPr kumimoji="1" lang="ko-KR" altLang="en-US" dirty="0"/>
              <a:t> 어느 곳에서든지 실행될 수 있도록 </a:t>
            </a:r>
            <a:r>
              <a:rPr kumimoji="1" lang="en-US" altLang="ko-KR" dirty="0"/>
              <a:t>‘</a:t>
            </a:r>
            <a:r>
              <a:rPr kumimoji="1" lang="en-US" altLang="ko-KR" b="1" dirty="0">
                <a:solidFill>
                  <a:srgbClr val="0063A9"/>
                </a:solidFill>
              </a:rPr>
              <a:t>Add Python 3.x to PATH’</a:t>
            </a:r>
            <a:r>
              <a:rPr kumimoji="1" lang="en-US" altLang="ko-KR" dirty="0"/>
              <a:t> </a:t>
            </a:r>
            <a:r>
              <a:rPr kumimoji="1" lang="ko-KR" altLang="en-US" dirty="0"/>
              <a:t>옵션 선택</a:t>
            </a:r>
            <a:endParaRPr kumimoji="1" lang="en-US" altLang="ko-KR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42902A89-E425-984A-83F0-F12D870BA936}"/>
              </a:ext>
            </a:extLst>
          </p:cNvPr>
          <p:cNvSpPr/>
          <p:nvPr/>
        </p:nvSpPr>
        <p:spPr>
          <a:xfrm>
            <a:off x="6161854" y="4517728"/>
            <a:ext cx="418847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2E6D27-5E4B-7947-A87E-B3F78F912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94" y="3426027"/>
            <a:ext cx="4650494" cy="26680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4C646D-FBE5-3B48-AB36-CEFBF9BF8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67" y="3426027"/>
            <a:ext cx="4307611" cy="26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7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01-5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 둘러보기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576842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기초 실습 준비하기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대화형 인터프리터 실행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시작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[</a:t>
            </a:r>
            <a:r>
              <a:rPr kumimoji="1" lang="ko-KR" altLang="en-US" dirty="0">
                <a:sym typeface="Wingdings" pitchFamily="2" charset="2"/>
              </a:rPr>
              <a:t>프로그램</a:t>
            </a:r>
            <a:r>
              <a:rPr kumimoji="1" lang="en-US" altLang="ko-KR" dirty="0">
                <a:sym typeface="Wingdings" pitchFamily="2" charset="2"/>
              </a:rPr>
              <a:t>]</a:t>
            </a: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marL="914400" lvl="2" indent="0">
              <a:buNone/>
            </a:pPr>
            <a:endParaRPr kumimoji="1" lang="en-US" altLang="ko-KR" dirty="0">
              <a:sym typeface="Wingdings" pitchFamily="2" charset="2"/>
            </a:endParaRPr>
          </a:p>
          <a:p>
            <a:pPr lvl="2"/>
            <a:r>
              <a:rPr kumimoji="1" lang="ko-KR" altLang="en-US" dirty="0">
                <a:sym typeface="Wingdings" pitchFamily="2" charset="2"/>
              </a:rPr>
              <a:t>인터프리터</a:t>
            </a:r>
            <a:endParaRPr kumimoji="1" lang="en-US" altLang="ko-KR" dirty="0">
              <a:sym typeface="Wingdings" pitchFamily="2" charset="2"/>
            </a:endParaRPr>
          </a:p>
          <a:p>
            <a:pPr lvl="3"/>
            <a:r>
              <a:rPr kumimoji="1" lang="ko-KR" altLang="en-US" dirty="0">
                <a:sym typeface="Wingdings" pitchFamily="2" charset="2"/>
              </a:rPr>
              <a:t>사용자가 입력한 소스 코드를 실행하는 환경</a:t>
            </a:r>
            <a:endParaRPr kumimoji="1" lang="en-US" altLang="ko-KR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C8964F3-33D8-7146-A612-A10184C1ED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9360" y="1567545"/>
            <a:ext cx="515012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수식 입력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입력에 따른 </a:t>
            </a:r>
            <a:r>
              <a:rPr lang="ko-KR" altLang="en-US" dirty="0" err="1"/>
              <a:t>결괏값이</a:t>
            </a:r>
            <a:r>
              <a:rPr lang="ko-KR" altLang="en-US" dirty="0"/>
              <a:t> 바로 출력됨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대화형 인터프리터 종료</a:t>
            </a:r>
            <a:endParaRPr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/>
              <a:t>Ctrl + Z </a:t>
            </a:r>
            <a:r>
              <a:rPr lang="en-US" altLang="ko-KR" dirty="0">
                <a:sym typeface="Wingdings" pitchFamily="2" charset="2"/>
              </a:rPr>
              <a:t> Enter</a:t>
            </a:r>
          </a:p>
          <a:p>
            <a:pPr marL="1257300" lvl="2" indent="-342900">
              <a:buFont typeface="+mj-lt"/>
              <a:buAutoNum type="arabicParenR"/>
            </a:pPr>
            <a:r>
              <a:rPr lang="en-US" altLang="ko-KR" dirty="0">
                <a:sym typeface="Wingdings" pitchFamily="2" charset="2"/>
              </a:rPr>
              <a:t>sys</a:t>
            </a:r>
            <a:r>
              <a:rPr lang="ko-KR" altLang="en-US" dirty="0">
                <a:sym typeface="Wingdings" pitchFamily="2" charset="2"/>
              </a:rPr>
              <a:t> 사용</a:t>
            </a:r>
            <a:endParaRPr lang="en-US" altLang="ko-KR" dirty="0">
              <a:sym typeface="Wingdings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A9F66A-DAAC-3644-9F63-4D37E4497BED}"/>
              </a:ext>
            </a:extLst>
          </p:cNvPr>
          <p:cNvGrpSpPr/>
          <p:nvPr/>
        </p:nvGrpSpPr>
        <p:grpSpPr>
          <a:xfrm>
            <a:off x="4055995" y="2797460"/>
            <a:ext cx="1722380" cy="1263079"/>
            <a:chOff x="4055995" y="2797460"/>
            <a:chExt cx="1722380" cy="126307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3D98401-3149-734C-B00A-24833D2E4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995" y="2797460"/>
              <a:ext cx="1722380" cy="126307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6C4814-D24E-A642-B305-1DDB595433DC}"/>
                </a:ext>
              </a:extLst>
            </p:cNvPr>
            <p:cNvSpPr/>
            <p:nvPr/>
          </p:nvSpPr>
          <p:spPr>
            <a:xfrm>
              <a:off x="4173362" y="3267175"/>
              <a:ext cx="1042868" cy="2517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A47EB33-8EC9-1E47-A1E7-279AC7B42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72" y="4873359"/>
            <a:ext cx="5324477" cy="8341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B3B685-6313-284D-B2B3-57C91A88F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52" y="2721012"/>
            <a:ext cx="2874696" cy="7025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149363-590E-7D47-B8F6-64408CFCC2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7252" y="5237281"/>
            <a:ext cx="2874696" cy="7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4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01-6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과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에디터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576842" cy="4581461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IDLE</a:t>
            </a:r>
            <a:r>
              <a:rPr kumimoji="1" lang="ko-KR" altLang="en-US" sz="2400" dirty="0"/>
              <a:t>로 </a:t>
            </a:r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프로그램 작성하기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IDLE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ym typeface="Wingdings" pitchFamily="2" charset="2"/>
              </a:rPr>
              <a:t>IDLE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(Integrated Development and Learning Environment)</a:t>
            </a:r>
          </a:p>
          <a:p>
            <a:pPr lvl="3"/>
            <a:r>
              <a:rPr kumimoji="1" lang="ko-KR" altLang="en-US" dirty="0" err="1">
                <a:sym typeface="Wingdings" pitchFamily="2" charset="2"/>
              </a:rPr>
              <a:t>파이썬</a:t>
            </a:r>
            <a:r>
              <a:rPr kumimoji="1" lang="ko-KR" altLang="en-US" dirty="0">
                <a:sym typeface="Wingdings" pitchFamily="2" charset="2"/>
              </a:rPr>
              <a:t> 프로그램 작성을 도와주는 통합 개발 환경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[</a:t>
            </a:r>
            <a:r>
              <a:rPr kumimoji="1" lang="ko-KR" altLang="en-US" dirty="0"/>
              <a:t>시작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[</a:t>
            </a:r>
            <a:r>
              <a:rPr kumimoji="1" lang="ko-KR" altLang="en-US" dirty="0">
                <a:sym typeface="Wingdings" pitchFamily="2" charset="2"/>
              </a:rPr>
              <a:t>프로그램</a:t>
            </a:r>
            <a:r>
              <a:rPr kumimoji="1" lang="en-US" altLang="ko-KR" dirty="0">
                <a:sym typeface="Wingdings" pitchFamily="2" charset="2"/>
              </a:rPr>
              <a:t>]</a:t>
            </a: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marL="914400" lvl="2" indent="0">
              <a:buNone/>
            </a:pP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AC8964F3-33D8-7146-A612-A10184C1EDF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9360" y="1567545"/>
            <a:ext cx="515012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(Shell)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C0E45B-A389-CF4F-9263-E619F2340C4F}"/>
              </a:ext>
            </a:extLst>
          </p:cNvPr>
          <p:cNvGrpSpPr/>
          <p:nvPr/>
        </p:nvGrpSpPr>
        <p:grpSpPr>
          <a:xfrm>
            <a:off x="4055995" y="4277917"/>
            <a:ext cx="1722380" cy="1263079"/>
            <a:chOff x="4055995" y="2797460"/>
            <a:chExt cx="1722380" cy="126307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BA2BBD-6916-3545-AA36-84EF5391C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995" y="2797460"/>
              <a:ext cx="1722380" cy="126307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52A270-F98D-D840-B7D9-87EAD6231DB1}"/>
                </a:ext>
              </a:extLst>
            </p:cNvPr>
            <p:cNvSpPr/>
            <p:nvPr/>
          </p:nvSpPr>
          <p:spPr>
            <a:xfrm>
              <a:off x="4173362" y="3038576"/>
              <a:ext cx="1247724" cy="2517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88DDA2-ABEA-B545-B0B6-4AEB04AE1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98" y="2862241"/>
            <a:ext cx="4499284" cy="256514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639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01-6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과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에디터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IDLE</a:t>
            </a:r>
            <a:r>
              <a:rPr kumimoji="1" lang="ko-KR" altLang="en-US" sz="2400" dirty="0"/>
              <a:t>로 </a:t>
            </a:r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프로그램 작성하기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>
                <a:sym typeface="Wingdings" pitchFamily="2" charset="2"/>
              </a:rPr>
              <a:t>IDLE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2</a:t>
            </a:r>
            <a:r>
              <a:rPr kumimoji="1" lang="ko-KR" altLang="en-US" dirty="0">
                <a:sym typeface="Wingdings" pitchFamily="2" charset="2"/>
              </a:rPr>
              <a:t>가지 창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marL="457200" lvl="1" indent="0">
              <a:buNone/>
            </a:pP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에디터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(Editor)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실행</a:t>
            </a:r>
            <a:endParaRPr kumimoji="1" lang="en-US" altLang="ko-KR" dirty="0">
              <a:sym typeface="Wingdings" pitchFamily="2" charset="2"/>
            </a:endParaRPr>
          </a:p>
          <a:p>
            <a:pPr marL="914400" lvl="2" indent="0">
              <a:buNone/>
            </a:pP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834B8B6-D303-7542-A372-48D5D044FCF2}"/>
              </a:ext>
            </a:extLst>
          </p:cNvPr>
          <p:cNvSpPr/>
          <p:nvPr/>
        </p:nvSpPr>
        <p:spPr>
          <a:xfrm>
            <a:off x="3589020" y="2428592"/>
            <a:ext cx="7870462" cy="906529"/>
          </a:xfrm>
          <a:prstGeom prst="roundRect">
            <a:avLst>
              <a:gd name="adj" fmla="val 1342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/>
                </a:solidFill>
              </a:rPr>
              <a:t>셸 창</a:t>
            </a:r>
            <a:r>
              <a:rPr kumimoji="1" lang="en-US" altLang="ko-KR" sz="1400" dirty="0">
                <a:solidFill>
                  <a:schemeClr val="tx1"/>
                </a:solidFill>
              </a:rPr>
              <a:t>(Shell Window):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IDLE</a:t>
            </a:r>
            <a:r>
              <a:rPr kumimoji="1" lang="ko-KR" altLang="en-US" sz="1400" dirty="0">
                <a:solidFill>
                  <a:schemeClr val="tx1"/>
                </a:solidFill>
              </a:rPr>
              <a:t> 에디터에서 실행한 프로그램의 결과가 표시되는 창으로서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파이썬</a:t>
            </a:r>
            <a:r>
              <a:rPr kumimoji="1" lang="ko-KR" altLang="en-US" sz="1400" dirty="0">
                <a:solidFill>
                  <a:schemeClr val="tx1"/>
                </a:solidFill>
              </a:rPr>
              <a:t> 셸과 동일한 기능을 수행한다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IDLE</a:t>
            </a:r>
            <a:r>
              <a:rPr kumimoji="1" lang="ko-KR" altLang="en-US" sz="1400" dirty="0">
                <a:solidFill>
                  <a:schemeClr val="tx1"/>
                </a:solidFill>
              </a:rPr>
              <a:t>을 실행하면 가장 먼저 나타나는 창이다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schemeClr val="tx1"/>
                </a:solidFill>
              </a:rPr>
              <a:t>에디터 창</a:t>
            </a:r>
            <a:r>
              <a:rPr kumimoji="1" lang="en-US" altLang="ko-KR" sz="1400" dirty="0">
                <a:solidFill>
                  <a:schemeClr val="tx1"/>
                </a:solidFill>
              </a:rPr>
              <a:t>(Editor Window):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IDLE</a:t>
            </a:r>
            <a:r>
              <a:rPr kumimoji="1" lang="ko-KR" altLang="en-US" sz="1400" dirty="0">
                <a:solidFill>
                  <a:schemeClr val="tx1"/>
                </a:solidFill>
              </a:rPr>
              <a:t> 에디터가 실행되는 창이다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  <a:endParaRPr kumimoji="1"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9434286-0B4B-7F49-BF99-D32096439585}"/>
              </a:ext>
            </a:extLst>
          </p:cNvPr>
          <p:cNvSpPr/>
          <p:nvPr/>
        </p:nvSpPr>
        <p:spPr>
          <a:xfrm>
            <a:off x="6096000" y="4817253"/>
            <a:ext cx="418847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022B88-7711-704B-A429-EF2777C1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4025976"/>
            <a:ext cx="3733800" cy="21230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149A20-2746-AF49-AACD-E12AFACD8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27" y="4205553"/>
            <a:ext cx="3615944" cy="17638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025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01-6</a:t>
            </a:r>
            <a:r>
              <a:rPr kumimoji="1" lang="en-US" altLang="ko-KR" sz="3600" dirty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파이썬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과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에디터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IDLE</a:t>
            </a:r>
            <a:r>
              <a:rPr kumimoji="1" lang="ko-KR" altLang="en-US" sz="2400" dirty="0"/>
              <a:t>로 </a:t>
            </a:r>
            <a:r>
              <a:rPr kumimoji="1" lang="ko-KR" altLang="en-US" sz="2400" dirty="0" err="1"/>
              <a:t>파이썬</a:t>
            </a:r>
            <a:r>
              <a:rPr kumimoji="1" lang="ko-KR" altLang="en-US" sz="2400" dirty="0"/>
              <a:t> 프로그램 작성하기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kumimoji="1" lang="ko-KR" altLang="en-US" dirty="0" err="1">
                <a:sym typeface="Wingdings" pitchFamily="2" charset="2"/>
              </a:rPr>
              <a:t>파이썬</a:t>
            </a:r>
            <a:r>
              <a:rPr kumimoji="1" lang="ko-KR" altLang="en-US" dirty="0">
                <a:sym typeface="Wingdings" pitchFamily="2" charset="2"/>
              </a:rPr>
              <a:t> 프로그램 작성</a:t>
            </a:r>
            <a:endParaRPr kumimoji="1" lang="en-US" altLang="ko-KR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endParaRPr kumimoji="1" lang="en-US" altLang="ko-KR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endParaRPr kumimoji="1" lang="en-US" altLang="ko-KR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endParaRPr kumimoji="1" lang="en-US" altLang="ko-KR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endParaRPr kumimoji="1" lang="en-US" altLang="ko-KR" dirty="0">
              <a:sym typeface="Wingdings" pitchFamily="2" charset="2"/>
            </a:endParaRPr>
          </a:p>
          <a:p>
            <a:pPr marL="914400" lvl="1" indent="-457200">
              <a:buFont typeface="+mj-lt"/>
              <a:buAutoNum type="arabicParenR"/>
            </a:pPr>
            <a:r>
              <a:rPr kumimoji="1" lang="ko-KR" altLang="en-US" dirty="0">
                <a:sym typeface="Wingdings" pitchFamily="2" charset="2"/>
              </a:rPr>
              <a:t>작성한 프로그램 실행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(F5)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59F1D9C-6687-004E-9967-42C0ACFA75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arenR" startAt="3"/>
            </a:pPr>
            <a:r>
              <a:rPr lang="ko-KR" altLang="en-US" dirty="0"/>
              <a:t>파일 저장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C:\</a:t>
            </a:r>
            <a:r>
              <a:rPr lang="en-US" altLang="ko-KR" dirty="0" err="1"/>
              <a:t>doit</a:t>
            </a:r>
            <a:r>
              <a:rPr lang="en-US" altLang="ko-KR" dirty="0"/>
              <a:t>\</a:t>
            </a:r>
            <a:r>
              <a:rPr lang="en-US" altLang="ko-KR" dirty="0" err="1"/>
              <a:t>hello.py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arenR" startAt="3"/>
            </a:pPr>
            <a:r>
              <a:rPr lang="ko-KR" altLang="en-US" dirty="0"/>
              <a:t>실행 결과</a:t>
            </a:r>
            <a:endParaRPr lang="en-US" altLang="ko-KR" dirty="0"/>
          </a:p>
          <a:p>
            <a:pPr lvl="2"/>
            <a:r>
              <a:rPr lang="en-US" altLang="ko-KR" dirty="0"/>
              <a:t>IDLE</a:t>
            </a:r>
            <a:r>
              <a:rPr lang="ko-KR" altLang="en-US" dirty="0"/>
              <a:t> 셸 창에 표시됨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9BA6F-23A9-0843-9B1F-AF8B13CF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880591"/>
            <a:ext cx="4686300" cy="10255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6CAA49-99C5-E44C-854B-597EDDB689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9700" y="4705968"/>
            <a:ext cx="4686300" cy="12030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D5B007-2E79-0044-A1E5-9CB6CF994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299" y="2335028"/>
            <a:ext cx="1500909" cy="109397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748BD49-AABB-7849-B1F2-869E016C4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82" y="4295742"/>
            <a:ext cx="4686301" cy="1428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766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3476" y="6392759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6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축 </a:t>
            </a:r>
            <a:r>
              <a:rPr kumimoji="1" lang="ko-KR" altLang="en-US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로봇팔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이용 그림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96" y="1566863"/>
            <a:ext cx="8162808" cy="4581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10" name="내용 개체 틀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96" y="1719263"/>
            <a:ext cx="8162808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삼성반도체 설비 관리 시스템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91" y="1461026"/>
            <a:ext cx="6136007" cy="4815661"/>
          </a:xfrm>
        </p:spPr>
      </p:pic>
    </p:spTree>
    <p:extLst>
      <p:ext uri="{BB962C8B-B14F-4D97-AF65-F5344CB8AC3E}">
        <p14:creationId xmlns:p14="http://schemas.microsoft.com/office/powerpoint/2010/main" val="2005266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현대자동차 공장 통합관제 시스템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50" y="1461026"/>
            <a:ext cx="8576892" cy="4824502"/>
          </a:xfrm>
        </p:spPr>
      </p:pic>
    </p:spTree>
    <p:extLst>
      <p:ext uri="{BB962C8B-B14F-4D97-AF65-F5344CB8AC3E}">
        <p14:creationId xmlns:p14="http://schemas.microsoft.com/office/powerpoint/2010/main" val="152752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현대자동차 공장 로봇관리시스템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91" y="1503004"/>
            <a:ext cx="8472017" cy="4657164"/>
          </a:xfrm>
        </p:spPr>
      </p:pic>
    </p:spTree>
    <p:extLst>
      <p:ext uri="{BB962C8B-B14F-4D97-AF65-F5344CB8AC3E}">
        <p14:creationId xmlns:p14="http://schemas.microsoft.com/office/powerpoint/2010/main" val="144995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79" y="665392"/>
            <a:ext cx="9485875" cy="5665069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>
            <a:normAutofit/>
          </a:bodyPr>
          <a:lstStyle/>
          <a:p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MBTI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성격유형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- INFP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26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2F0284-AE1E-5249-A703-5F5F11658541}"/>
              </a:ext>
            </a:extLst>
          </p:cNvPr>
          <p:cNvSpPr txBox="1"/>
          <p:nvPr/>
        </p:nvSpPr>
        <p:spPr>
          <a:xfrm>
            <a:off x="5782452" y="3751789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>
            <a:normAutofit/>
          </a:bodyPr>
          <a:lstStyle/>
          <a:p>
            <a:r>
              <a:rPr kumimoji="1" lang="ko-KR" altLang="en-US" sz="36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사물인터넷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훈련과정 목표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 txBox="1">
            <a:spLocks/>
          </p:cNvSpPr>
          <p:nvPr/>
        </p:nvSpPr>
        <p:spPr>
          <a:xfrm>
            <a:off x="732518" y="1491871"/>
            <a:ext cx="10726964" cy="394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ko-KR" altLang="en-US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1115" y="1740877"/>
            <a:ext cx="97594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sz="2000" dirty="0" err="1" smtClean="0"/>
              <a:t>파이썬</a:t>
            </a:r>
            <a:r>
              <a:rPr lang="en-US" altLang="ko-KR" sz="2000" dirty="0" smtClean="0"/>
              <a:t>/</a:t>
            </a:r>
            <a:r>
              <a:rPr lang="ko-KR" altLang="en-US" sz="2000" dirty="0" err="1" smtClean="0"/>
              <a:t>자바기반</a:t>
            </a:r>
            <a:r>
              <a:rPr lang="ko-KR" altLang="en-US" sz="2000" dirty="0" smtClean="0"/>
              <a:t> 빅데이터를 위한 </a:t>
            </a:r>
            <a:r>
              <a:rPr lang="ko-KR" altLang="en-US" sz="2000" dirty="0" err="1" smtClean="0"/>
              <a:t>사물인터넷</a:t>
            </a:r>
            <a:r>
              <a:rPr lang="ko-KR" altLang="en-US" sz="2000" dirty="0" smtClean="0"/>
              <a:t> 과정 커리큘럼 지식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기술 전달</a:t>
            </a:r>
            <a:endParaRPr lang="en-US" altLang="ko-KR" sz="2000" dirty="0" smtClean="0"/>
          </a:p>
          <a:p>
            <a:pPr marL="342900" indent="-342900">
              <a:buAutoNum type="arabicParenBoth"/>
            </a:pPr>
            <a:endParaRPr lang="en-US" altLang="ko-KR" sz="2000" dirty="0" smtClean="0"/>
          </a:p>
          <a:p>
            <a:pPr marL="342900" indent="-342900">
              <a:buAutoNum type="arabicParenBoth"/>
            </a:pPr>
            <a:r>
              <a:rPr lang="ko-KR" altLang="en-US" sz="2000" dirty="0" smtClean="0"/>
              <a:t>훈련생 지식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기술 평준화 </a:t>
            </a:r>
            <a:endParaRPr lang="en-US" altLang="ko-KR" sz="2000" dirty="0" smtClean="0"/>
          </a:p>
          <a:p>
            <a:pPr marL="342900" indent="-342900">
              <a:buAutoNum type="arabicParenBoth"/>
            </a:pPr>
            <a:endParaRPr lang="en-US" altLang="ko-KR" sz="2000" dirty="0"/>
          </a:p>
          <a:p>
            <a:pPr marL="342900" indent="-342900">
              <a:buAutoNum type="arabicParenBoth"/>
            </a:pPr>
            <a:r>
              <a:rPr lang="ko-KR" altLang="en-US" sz="2000" dirty="0" smtClean="0"/>
              <a:t>훈련생 </a:t>
            </a:r>
            <a:r>
              <a:rPr lang="ko-KR" altLang="en-US" sz="2000" dirty="0" err="1" smtClean="0"/>
              <a:t>개개인별</a:t>
            </a:r>
            <a:r>
              <a:rPr lang="ko-KR" altLang="en-US" sz="2000" dirty="0" smtClean="0"/>
              <a:t> 목표 공유 및 달성 보조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6455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프로그래밍 언어 왜 이렇게 다양할까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050" name="Picture 2" descr="프로그래밍 언어를 웹에서 실행하고 공유도 가능한 사이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365" y="1778829"/>
            <a:ext cx="9329270" cy="38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78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1067</Words>
  <Application>Microsoft Office PowerPoint</Application>
  <PresentationFormat>와이드스크린</PresentationFormat>
  <Paragraphs>237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맑은 고딕</vt:lpstr>
      <vt:lpstr>Batang</vt:lpstr>
      <vt:lpstr>Arial</vt:lpstr>
      <vt:lpstr>Wingdings</vt:lpstr>
      <vt:lpstr>Office 테마</vt:lpstr>
      <vt:lpstr>교사 소개</vt:lpstr>
      <vt:lpstr>6축 탑승로봇 제어</vt:lpstr>
      <vt:lpstr>6축 로봇팔 이용 그림 그리기</vt:lpstr>
      <vt:lpstr>삼성반도체 설비 관리 시스템</vt:lpstr>
      <vt:lpstr>현대자동차 공장 통합관제 시스템</vt:lpstr>
      <vt:lpstr>현대자동차 공장 로봇관리시스템</vt:lpstr>
      <vt:lpstr>MBTI 성격유형 - INFP</vt:lpstr>
      <vt:lpstr>사물인터넷 훈련과정 목표</vt:lpstr>
      <vt:lpstr>01. 프로그래밍 언어 왜 이렇게 다양할까?</vt:lpstr>
      <vt:lpstr>01-1 프로그래밍 언어마다 특징과 쓰임새가 다르다</vt:lpstr>
      <vt:lpstr>01-1 프로그래밍 언어마다 특징과 쓰임새가 다르다</vt:lpstr>
      <vt:lpstr>01-1 프로그래밍 언어마다 특징과 쓰임새가 다르다</vt:lpstr>
      <vt:lpstr>01-1 프로그래밍 언어마다 특징과 쓰임새가 다르다</vt:lpstr>
      <vt:lpstr>01-1 프로그래밍 언어마다 특징과 쓰임새가 다르다</vt:lpstr>
      <vt:lpstr>01-1 프로그래밍 언어마다 특징과 쓰임새가 다르다</vt:lpstr>
      <vt:lpstr>01-1 프로그래밍 언어마다 특징과 쓰임새가 다르다</vt:lpstr>
      <vt:lpstr>01-2 파이썬의 특징</vt:lpstr>
      <vt:lpstr>01-3 파이썬으로 무엇을 할 수 있을까?</vt:lpstr>
      <vt:lpstr>01-3 파이썬으로 무엇을 할 수 있을까?</vt:lpstr>
      <vt:lpstr>01-3 파이썬으로 무엇을 할 수 있을까?</vt:lpstr>
      <vt:lpstr>01-4 파이썬 설치하기</vt:lpstr>
      <vt:lpstr>01-5 파이썬 둘러보기</vt:lpstr>
      <vt:lpstr>01-6 파이썬과 에디터</vt:lpstr>
      <vt:lpstr>01-6 파이썬과 에디터</vt:lpstr>
      <vt:lpstr>01-6 파이썬과 에디터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설무아</cp:lastModifiedBy>
  <cp:revision>214</cp:revision>
  <cp:lastPrinted>2020-07-23T17:41:23Z</cp:lastPrinted>
  <dcterms:created xsi:type="dcterms:W3CDTF">2020-07-22T11:00:58Z</dcterms:created>
  <dcterms:modified xsi:type="dcterms:W3CDTF">2021-07-07T01:56:54Z</dcterms:modified>
</cp:coreProperties>
</file>